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5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6"/>
  </p:notesMasterIdLst>
  <p:handoutMasterIdLst>
    <p:handoutMasterId r:id="rId17"/>
  </p:handoutMasterIdLst>
  <p:sldIdLst>
    <p:sldId id="257" r:id="rId2"/>
    <p:sldId id="269" r:id="rId3"/>
    <p:sldId id="270" r:id="rId4"/>
    <p:sldId id="271" r:id="rId5"/>
    <p:sldId id="272" r:id="rId6"/>
    <p:sldId id="274" r:id="rId7"/>
    <p:sldId id="275" r:id="rId8"/>
    <p:sldId id="276" r:id="rId9"/>
    <p:sldId id="277" r:id="rId10"/>
    <p:sldId id="259" r:id="rId11"/>
    <p:sldId id="260" r:id="rId12"/>
    <p:sldId id="261" r:id="rId13"/>
    <p:sldId id="265" r:id="rId14"/>
    <p:sldId id="278" r:id="rId15"/>
  </p:sldIdLst>
  <p:sldSz cx="9144000" cy="6858000" type="screen4x3"/>
  <p:notesSz cx="6735763" cy="986631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5pPr>
    <a:lvl6pPr marL="2286000" algn="l" defTabSz="914400" rtl="0" eaLnBrk="1" latinLnBrk="0" hangingPunct="1">
      <a:defRPr sz="26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6pPr>
    <a:lvl7pPr marL="2743200" algn="l" defTabSz="914400" rtl="0" eaLnBrk="1" latinLnBrk="0" hangingPunct="1">
      <a:defRPr sz="26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7pPr>
    <a:lvl8pPr marL="3200400" algn="l" defTabSz="914400" rtl="0" eaLnBrk="1" latinLnBrk="0" hangingPunct="1">
      <a:defRPr sz="26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8pPr>
    <a:lvl9pPr marL="3657600" algn="l" defTabSz="914400" rtl="0" eaLnBrk="1" latinLnBrk="0" hangingPunct="1">
      <a:defRPr sz="26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Default Section" id="{11EE883E-085E-4364-9106-F5465F21BE7F}">
          <p14:sldIdLst>
            <p14:sldId id="257"/>
            <p14:sldId id="269"/>
            <p14:sldId id="270"/>
            <p14:sldId id="271"/>
            <p14:sldId id="272"/>
            <p14:sldId id="274"/>
            <p14:sldId id="275"/>
            <p14:sldId id="276"/>
            <p14:sldId id="277"/>
            <p14:sldId id="259"/>
            <p14:sldId id="260"/>
            <p14:sldId id="261"/>
            <p14:sldId id="265"/>
            <p14:sldId id="27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2CF"/>
    <a:srgbClr val="99C745"/>
    <a:srgbClr val="59B35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0675" autoAdjust="0"/>
    <p:restoredTop sz="99455" autoAdjust="0"/>
  </p:normalViewPr>
  <p:slideViewPr>
    <p:cSldViewPr>
      <p:cViewPr>
        <p:scale>
          <a:sx n="100" d="100"/>
          <a:sy n="100" d="100"/>
        </p:scale>
        <p:origin x="-486" y="2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-2160" y="-108"/>
      </p:cViewPr>
      <p:guideLst>
        <p:guide orient="horz" pos="3107"/>
        <p:guide pos="212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949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4763" y="0"/>
            <a:ext cx="2919412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949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1013"/>
            <a:ext cx="2919413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949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ea typeface="+mn-ea"/>
              </a:defRPr>
            </a:lvl1pPr>
          </a:lstStyle>
          <a:p>
            <a:pPr>
              <a:defRPr/>
            </a:pPr>
            <a:fld id="{001E3B30-AE01-49B0-BB5C-D8883032024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5274448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4763" y="0"/>
            <a:ext cx="2919412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47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1700" y="739775"/>
            <a:ext cx="4933950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100" y="4686300"/>
            <a:ext cx="5389563" cy="444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1013"/>
            <a:ext cx="2919413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ea typeface="+mn-ea"/>
              </a:defRPr>
            </a:lvl1pPr>
          </a:lstStyle>
          <a:p>
            <a:pPr>
              <a:defRPr/>
            </a:pPr>
            <a:fld id="{E260358D-6386-4027-91D7-7FA473BA284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5576427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60358D-6386-4027-91D7-7FA473BA2848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672139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604448" y="6361113"/>
            <a:ext cx="4776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/>
                </a:solidFill>
                <a:ea typeface="+mn-ea"/>
              </a:defRPr>
            </a:lvl1pPr>
          </a:lstStyle>
          <a:p>
            <a:pPr>
              <a:defRPr/>
            </a:pPr>
            <a:fld id="{92185B65-240A-465E-998D-9B43C073AEB9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558992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604448" y="6361113"/>
            <a:ext cx="4776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/>
                </a:solidFill>
                <a:ea typeface="+mn-ea"/>
              </a:defRPr>
            </a:lvl1pPr>
          </a:lstStyle>
          <a:p>
            <a:pPr>
              <a:defRPr/>
            </a:pPr>
            <a:fld id="{92185B65-240A-465E-998D-9B43C073AEB9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41048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135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135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604448" y="6361113"/>
            <a:ext cx="4776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/>
                </a:solidFill>
                <a:ea typeface="+mn-ea"/>
              </a:defRPr>
            </a:lvl1pPr>
          </a:lstStyle>
          <a:p>
            <a:pPr>
              <a:defRPr/>
            </a:pPr>
            <a:fld id="{92185B65-240A-465E-998D-9B43C073AEB9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3155329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1828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1828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581400"/>
            <a:ext cx="4038600" cy="1828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581400"/>
            <a:ext cx="4038600" cy="1828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604448" y="6361113"/>
            <a:ext cx="4776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/>
                </a:solidFill>
                <a:ea typeface="+mn-ea"/>
              </a:defRPr>
            </a:lvl1pPr>
          </a:lstStyle>
          <a:p>
            <a:pPr>
              <a:defRPr/>
            </a:pPr>
            <a:fld id="{92185B65-240A-465E-998D-9B43C073AEB9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118237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604448" y="6361113"/>
            <a:ext cx="4776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/>
                </a:solidFill>
                <a:ea typeface="+mn-ea"/>
              </a:defRPr>
            </a:lvl1pPr>
          </a:lstStyle>
          <a:p>
            <a:pPr>
              <a:defRPr/>
            </a:pPr>
            <a:fld id="{92185B65-240A-465E-998D-9B43C073AEB9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543457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604448" y="6361113"/>
            <a:ext cx="4776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/>
                </a:solidFill>
                <a:ea typeface="+mn-ea"/>
              </a:defRPr>
            </a:lvl1pPr>
          </a:lstStyle>
          <a:p>
            <a:pPr>
              <a:defRPr/>
            </a:pPr>
            <a:fld id="{92185B65-240A-465E-998D-9B43C073AEB9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313532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604448" y="6361113"/>
            <a:ext cx="4776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/>
                </a:solidFill>
                <a:ea typeface="+mn-ea"/>
              </a:defRPr>
            </a:lvl1pPr>
          </a:lstStyle>
          <a:p>
            <a:pPr>
              <a:defRPr/>
            </a:pPr>
            <a:fld id="{92185B65-240A-465E-998D-9B43C073AEB9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702329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604448" y="6361113"/>
            <a:ext cx="4776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/>
                </a:solidFill>
                <a:ea typeface="+mn-ea"/>
              </a:defRPr>
            </a:lvl1pPr>
          </a:lstStyle>
          <a:p>
            <a:pPr>
              <a:defRPr/>
            </a:pPr>
            <a:fld id="{92185B65-240A-465E-998D-9B43C073AEB9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961583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604448" y="6361113"/>
            <a:ext cx="4776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/>
                </a:solidFill>
                <a:ea typeface="+mn-ea"/>
              </a:defRPr>
            </a:lvl1pPr>
          </a:lstStyle>
          <a:p>
            <a:pPr>
              <a:defRPr/>
            </a:pPr>
            <a:fld id="{92185B65-240A-465E-998D-9B43C073AEB9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407139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604448" y="6361113"/>
            <a:ext cx="4776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/>
                </a:solidFill>
                <a:ea typeface="+mn-ea"/>
              </a:defRPr>
            </a:lvl1pPr>
          </a:lstStyle>
          <a:p>
            <a:pPr>
              <a:defRPr/>
            </a:pPr>
            <a:fld id="{92185B65-240A-465E-998D-9B43C073AEB9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112461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604448" y="6361113"/>
            <a:ext cx="4776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/>
                </a:solidFill>
                <a:ea typeface="+mn-ea"/>
              </a:defRPr>
            </a:lvl1pPr>
          </a:lstStyle>
          <a:p>
            <a:pPr>
              <a:defRPr/>
            </a:pPr>
            <a:fld id="{92185B65-240A-465E-998D-9B43C073AEB9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755379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604448" y="6361113"/>
            <a:ext cx="4776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/>
                </a:solidFill>
                <a:ea typeface="+mn-ea"/>
              </a:defRPr>
            </a:lvl1pPr>
          </a:lstStyle>
          <a:p>
            <a:pPr>
              <a:defRPr/>
            </a:pPr>
            <a:fld id="{92185B65-240A-465E-998D-9B43C073AEB9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870052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195513" y="6308725"/>
            <a:ext cx="6264275" cy="46831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>
                <a:alpha val="0"/>
              </a:schemeClr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>
              <a:defRPr/>
            </a:pPr>
            <a:r>
              <a:rPr lang="en-US" sz="2000" b="1" dirty="0" smtClean="0">
                <a:solidFill>
                  <a:srgbClr val="FFFFFF"/>
                </a:solidFill>
                <a:latin typeface="Calibri" pitchFamily="34" charset="0"/>
              </a:rPr>
              <a:t>Essential</a:t>
            </a:r>
            <a:r>
              <a:rPr lang="en-US" sz="2000" b="1" baseline="0" dirty="0" smtClean="0">
                <a:solidFill>
                  <a:srgbClr val="FFFFFF"/>
                </a:solidFill>
                <a:latin typeface="Calibri" pitchFamily="34" charset="0"/>
              </a:rPr>
              <a:t> Engineering Intelligence</a:t>
            </a:r>
            <a:endParaRPr lang="en-US" sz="1800" dirty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1029" name="Picture 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088" y="5997575"/>
            <a:ext cx="2038350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604448" y="6361113"/>
            <a:ext cx="4776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/>
                </a:solidFill>
                <a:ea typeface="+mn-ea"/>
              </a:defRPr>
            </a:lvl1pPr>
          </a:lstStyle>
          <a:p>
            <a:pPr>
              <a:defRPr/>
            </a:pPr>
            <a:fld id="{92185B65-240A-465E-998D-9B43C073AEB9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12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12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12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12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12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12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12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12" charset="-128"/>
        </a:defRPr>
      </a:lvl9pPr>
    </p:titleStyle>
    <p:bodyStyle>
      <a:lvl1pPr marL="457200" indent="-457200" algn="l" defTabSz="457200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457200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</a:defRPr>
      </a:lvl2pPr>
      <a:lvl3pPr marL="1257300" indent="-342900" algn="l" defTabSz="457200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pitchFamily="34" charset="0"/>
                <a:cs typeface="Arial" pitchFamily="34" charset="0"/>
              </a:rPr>
              <a:t>Engineering opportunities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2185B65-240A-465E-998D-9B43C073AEB9}" type="slidenum">
              <a:rPr lang="en-GB" smtClean="0"/>
              <a:pPr>
                <a:defRPr/>
              </a:pPr>
              <a:t>1</a:t>
            </a:fld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1691680" y="5645596"/>
            <a:ext cx="5688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/>
              <a:t>Women and technology in the First World War and beyond</a:t>
            </a:r>
          </a:p>
        </p:txBody>
      </p:sp>
      <p:pic>
        <p:nvPicPr>
          <p:cNvPr id="11" name="Content Placeholder 10" descr="Caroline Haslett portrait b&amp;w002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93504" r="-9350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113775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Case study 2: </a:t>
            </a:r>
            <a:r>
              <a:rPr lang="en-GB" dirty="0" err="1" smtClean="0"/>
              <a:t>Hertha</a:t>
            </a:r>
            <a:r>
              <a:rPr lang="en-GB" dirty="0" smtClean="0"/>
              <a:t> </a:t>
            </a:r>
            <a:r>
              <a:rPr lang="en-GB" dirty="0" err="1" smtClean="0"/>
              <a:t>Ayrton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205064"/>
          </a:xfrm>
        </p:spPr>
        <p:txBody>
          <a:bodyPr/>
          <a:lstStyle/>
          <a:p>
            <a:r>
              <a:rPr lang="en-GB" dirty="0" smtClean="0"/>
              <a:t>Born Phoebe Sarah Marks</a:t>
            </a:r>
          </a:p>
          <a:p>
            <a:r>
              <a:rPr lang="en-GB" dirty="0" smtClean="0"/>
              <a:t>Mother championed her education and sent her to cousin Marion Herzog’s school</a:t>
            </a:r>
          </a:p>
          <a:p>
            <a:r>
              <a:rPr lang="en-GB" dirty="0" smtClean="0"/>
              <a:t>Influence of Barbara </a:t>
            </a:r>
            <a:r>
              <a:rPr lang="en-GB" dirty="0" err="1" smtClean="0"/>
              <a:t>Bodichon</a:t>
            </a:r>
            <a:endParaRPr lang="en-GB" dirty="0" smtClean="0"/>
          </a:p>
          <a:p>
            <a:r>
              <a:rPr lang="en-GB" dirty="0" err="1" smtClean="0"/>
              <a:t>Girton</a:t>
            </a:r>
            <a:r>
              <a:rPr lang="en-GB" dirty="0" smtClean="0"/>
              <a:t> 1877-1881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85895" y="1600200"/>
            <a:ext cx="2563209" cy="38100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2185B65-240A-465E-998D-9B43C073AEB9}" type="slidenum">
              <a:rPr lang="en-GB" smtClean="0"/>
              <a:pPr>
                <a:defRPr/>
              </a:pPr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26134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496944" cy="1143000"/>
          </a:xfrm>
        </p:spPr>
        <p:txBody>
          <a:bodyPr/>
          <a:lstStyle/>
          <a:p>
            <a:pPr algn="l"/>
            <a:r>
              <a:rPr lang="en-GB" dirty="0" smtClean="0"/>
              <a:t>Marriage, motherhood and research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Finsbury Technical College</a:t>
            </a:r>
            <a:r>
              <a:rPr lang="en-GB" dirty="0"/>
              <a:t> </a:t>
            </a:r>
            <a:r>
              <a:rPr lang="en-GB" dirty="0" smtClean="0"/>
              <a:t>and marriage</a:t>
            </a:r>
          </a:p>
          <a:p>
            <a:r>
              <a:rPr lang="en-GB" dirty="0" smtClean="0"/>
              <a:t>Legacy from Barbara </a:t>
            </a:r>
            <a:r>
              <a:rPr lang="en-GB" dirty="0" err="1" smtClean="0"/>
              <a:t>Bodichon</a:t>
            </a:r>
            <a:r>
              <a:rPr lang="en-GB" dirty="0"/>
              <a:t> </a:t>
            </a:r>
            <a:r>
              <a:rPr lang="en-GB" dirty="0" smtClean="0"/>
              <a:t>1891</a:t>
            </a:r>
          </a:p>
          <a:p>
            <a:r>
              <a:rPr lang="en-GB" dirty="0" smtClean="0"/>
              <a:t>1893: research into electric arc</a:t>
            </a:r>
          </a:p>
          <a:p>
            <a:r>
              <a:rPr lang="en-GB" dirty="0" smtClean="0"/>
              <a:t>1899: IEE paper and elected Member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2185B65-240A-465E-998D-9B43C073AEB9}" type="slidenum">
              <a:rPr lang="en-GB" smtClean="0"/>
              <a:pPr>
                <a:defRPr/>
              </a:pPr>
              <a:t>11</a:t>
            </a:fld>
            <a:endParaRPr lang="en-GB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84800" y="1600200"/>
            <a:ext cx="2565400" cy="3810000"/>
          </a:xfrm>
        </p:spPr>
      </p:pic>
    </p:spTree>
    <p:extLst>
      <p:ext uri="{BB962C8B-B14F-4D97-AF65-F5344CB8AC3E}">
        <p14:creationId xmlns:p14="http://schemas.microsoft.com/office/powerpoint/2010/main" xmlns="" val="3380743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Further scientific research	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Sand ripples</a:t>
            </a:r>
          </a:p>
          <a:p>
            <a:r>
              <a:rPr lang="en-GB" dirty="0" smtClean="0"/>
              <a:t>Proposal for Fellowship of the Royal Society 1902</a:t>
            </a:r>
          </a:p>
          <a:p>
            <a:r>
              <a:rPr lang="en-GB" dirty="0" smtClean="0"/>
              <a:t>Hughes Medal 1906</a:t>
            </a:r>
          </a:p>
          <a:p>
            <a:r>
              <a:rPr lang="en-GB" dirty="0" smtClean="0"/>
              <a:t>Air </a:t>
            </a:r>
            <a:r>
              <a:rPr lang="en-GB" dirty="0" err="1" smtClean="0"/>
              <a:t>oscilliation</a:t>
            </a:r>
            <a:r>
              <a:rPr lang="en-GB" dirty="0" smtClean="0"/>
              <a:t> research led to development of </a:t>
            </a:r>
            <a:r>
              <a:rPr lang="en-GB" dirty="0" err="1" smtClean="0"/>
              <a:t>Ayrton</a:t>
            </a:r>
            <a:r>
              <a:rPr lang="en-GB" dirty="0" smtClean="0"/>
              <a:t> fan - 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05451" y="1600200"/>
            <a:ext cx="2524097" cy="38100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2185B65-240A-465E-998D-9B43C073AEB9}" type="slidenum">
              <a:rPr lang="en-GB" smtClean="0"/>
              <a:pPr>
                <a:defRPr/>
              </a:pPr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11058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Post war experiences: foundation of WES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Founded by Lady Parsons 1919</a:t>
            </a:r>
          </a:p>
          <a:p>
            <a:r>
              <a:rPr lang="en-GB" dirty="0" smtClean="0"/>
              <a:t>Professional women engineers and technicians</a:t>
            </a:r>
          </a:p>
          <a:p>
            <a:r>
              <a:rPr lang="en-GB" dirty="0" smtClean="0"/>
              <a:t>Education and peer support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2185B65-240A-465E-998D-9B43C073AEB9}" type="slidenum">
              <a:rPr lang="en-GB" smtClean="0"/>
              <a:pPr>
                <a:defRPr/>
              </a:pPr>
              <a:t>13</a:t>
            </a:fld>
            <a:endParaRPr lang="en-GB" dirty="0"/>
          </a:p>
        </p:txBody>
      </p:sp>
      <p:pic>
        <p:nvPicPr>
          <p:cNvPr id="6" name="Content Placeholder 5" descr="LadyParsons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542" b="1754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142463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2185B65-240A-465E-998D-9B43C073AEB9}" type="slidenum">
              <a:rPr lang="en-GB" smtClean="0"/>
              <a:pPr>
                <a:defRPr/>
              </a:pPr>
              <a:t>14</a:t>
            </a:fld>
            <a:endParaRPr lang="en-GB" dirty="0"/>
          </a:p>
        </p:txBody>
      </p:sp>
      <p:pic>
        <p:nvPicPr>
          <p:cNvPr id="6" name="Picture 5" descr="WES Journal first issue 1919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92300" y="0"/>
            <a:ext cx="53453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23220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Collections in the IET Archives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Contemporary papers and accounts of technology</a:t>
            </a:r>
          </a:p>
          <a:p>
            <a:r>
              <a:rPr lang="en-US" dirty="0" smtClean="0"/>
              <a:t>London Electrical Engineers (Volunteers): collections and connections with IET members</a:t>
            </a:r>
          </a:p>
          <a:p>
            <a:r>
              <a:rPr lang="en-US" dirty="0" smtClean="0"/>
              <a:t>Women’s Engineering Society (founded 1919): anecdotal evidence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2185B65-240A-465E-998D-9B43C073AEB9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412724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Plans for 2014 and beyond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Support for research projects</a:t>
            </a:r>
          </a:p>
          <a:p>
            <a:r>
              <a:rPr lang="en-US" dirty="0" smtClean="0"/>
              <a:t>Joint exhibition with </a:t>
            </a:r>
            <a:r>
              <a:rPr lang="en-US" dirty="0" err="1" smtClean="0"/>
              <a:t>IMechE</a:t>
            </a:r>
            <a:r>
              <a:rPr lang="en-US" dirty="0" smtClean="0"/>
              <a:t> and ICE on women in the First World War</a:t>
            </a:r>
          </a:p>
          <a:p>
            <a:r>
              <a:rPr lang="en-US" dirty="0" smtClean="0"/>
              <a:t>Commemoration of </a:t>
            </a:r>
            <a:r>
              <a:rPr lang="en-US" dirty="0" err="1" smtClean="0"/>
              <a:t>Hertha</a:t>
            </a:r>
            <a:r>
              <a:rPr lang="en-US" dirty="0" smtClean="0"/>
              <a:t> </a:t>
            </a:r>
            <a:r>
              <a:rPr lang="en-US" dirty="0" err="1" smtClean="0"/>
              <a:t>Ayrton’s</a:t>
            </a:r>
            <a:r>
              <a:rPr lang="en-US" dirty="0" smtClean="0"/>
              <a:t> work – the ‘</a:t>
            </a:r>
            <a:r>
              <a:rPr lang="en-US" dirty="0" err="1" smtClean="0"/>
              <a:t>Ayrton</a:t>
            </a:r>
            <a:r>
              <a:rPr lang="en-US" dirty="0" smtClean="0"/>
              <a:t> Fan’</a:t>
            </a:r>
          </a:p>
          <a:p>
            <a:r>
              <a:rPr lang="en-US" dirty="0" smtClean="0"/>
              <a:t>Foundation of WES 1919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2185B65-240A-465E-998D-9B43C073AEB9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477949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Women in technical roles in WW1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Women employed in technical capacities</a:t>
            </a:r>
          </a:p>
          <a:p>
            <a:r>
              <a:rPr lang="en-US" dirty="0" smtClean="0"/>
              <a:t>Munitions and transportation: semi-skilled roles but with the chance to gain new skills</a:t>
            </a:r>
          </a:p>
          <a:p>
            <a:r>
              <a:rPr lang="en-US" dirty="0" smtClean="0"/>
              <a:t>Evidence in IET Archives: mostly anecdotal and/or post-1920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2185B65-240A-465E-998D-9B43C073AEB9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5196931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 1: </a:t>
            </a:r>
            <a:r>
              <a:rPr lang="en-US" dirty="0" err="1" smtClean="0"/>
              <a:t>Verena</a:t>
            </a:r>
            <a:r>
              <a:rPr lang="en-US" dirty="0" smtClean="0"/>
              <a:t> Holmes</a:t>
            </a:r>
            <a:endParaRPr lang="en-US" dirty="0"/>
          </a:p>
        </p:txBody>
      </p:sp>
      <p:pic>
        <p:nvPicPr>
          <p:cNvPr id="5" name="Content Placeholder 4" descr="VerenaHolmes002.JP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099" t="33591" r="32561" b="26728"/>
          <a:stretch/>
        </p:blipFill>
        <p:spPr>
          <a:xfrm>
            <a:off x="3098800" y="1562100"/>
            <a:ext cx="2908300" cy="46990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2185B65-240A-465E-998D-9B43C073AEB9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3867882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478951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“… the War gave her her chance. In 1916 she first entered an engineering workshop, and felt at once that this was her proper sphere…”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“You will not have a chance after the war; the trades unions will be against it. If you must be an engineer you had better go into the shops now.”</a:t>
            </a:r>
          </a:p>
          <a:p>
            <a:pPr marL="0" indent="0">
              <a:buNone/>
            </a:pPr>
            <a:r>
              <a:rPr lang="en-US" dirty="0" smtClean="0"/>
              <a:t>(</a:t>
            </a:r>
            <a:r>
              <a:rPr lang="en-US" i="1" dirty="0" smtClean="0"/>
              <a:t>The Woman Engineer</a:t>
            </a:r>
            <a:r>
              <a:rPr lang="en-US" dirty="0" smtClean="0"/>
              <a:t> 1930)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2185B65-240A-465E-998D-9B43C073AEB9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5037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Engineering education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21088"/>
          </a:xfrm>
        </p:spPr>
        <p:txBody>
          <a:bodyPr/>
          <a:lstStyle/>
          <a:p>
            <a:r>
              <a:rPr lang="en-US" dirty="0" smtClean="0"/>
              <a:t>Worked on </a:t>
            </a:r>
            <a:r>
              <a:rPr lang="en-US" dirty="0" err="1" smtClean="0"/>
              <a:t>aeroplane</a:t>
            </a:r>
            <a:r>
              <a:rPr lang="en-US" dirty="0" smtClean="0"/>
              <a:t> parts at Integral </a:t>
            </a:r>
            <a:r>
              <a:rPr lang="en-US" dirty="0" err="1" smtClean="0"/>
              <a:t>Propellor</a:t>
            </a:r>
            <a:r>
              <a:rPr lang="en-US" dirty="0" smtClean="0"/>
              <a:t> Company Hendon</a:t>
            </a:r>
          </a:p>
          <a:p>
            <a:r>
              <a:rPr lang="en-US" dirty="0" smtClean="0"/>
              <a:t>Ruston and Hornsby, Lincoln – promoted to superintendent of women</a:t>
            </a:r>
          </a:p>
          <a:p>
            <a:r>
              <a:rPr lang="en-US" dirty="0" smtClean="0"/>
              <a:t>Engineering apprentice in shops until 1919</a:t>
            </a:r>
          </a:p>
          <a:p>
            <a:r>
              <a:rPr lang="en-US" dirty="0" smtClean="0"/>
              <a:t>Drawing office</a:t>
            </a:r>
          </a:p>
          <a:p>
            <a:r>
              <a:rPr lang="en-US" dirty="0" err="1" smtClean="0"/>
              <a:t>Loughborough</a:t>
            </a:r>
            <a:r>
              <a:rPr lang="en-US" dirty="0" smtClean="0"/>
              <a:t> College: practical experience and BSc (</a:t>
            </a:r>
            <a:r>
              <a:rPr lang="en-US" dirty="0" err="1" smtClean="0"/>
              <a:t>Eng</a:t>
            </a:r>
            <a:r>
              <a:rPr lang="en-US" dirty="0" smtClean="0"/>
              <a:t>) in 1922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2185B65-240A-465E-998D-9B43C073AEB9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1112344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Career developments and difficulties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long-term jobs available in UK or US</a:t>
            </a:r>
          </a:p>
          <a:p>
            <a:r>
              <a:rPr lang="en-US" dirty="0" smtClean="0"/>
              <a:t>Inventions and designs including safety guillotine</a:t>
            </a:r>
          </a:p>
          <a:p>
            <a:r>
              <a:rPr lang="en-US" dirty="0" smtClean="0"/>
              <a:t>Marine and locomotive engines</a:t>
            </a:r>
          </a:p>
          <a:p>
            <a:r>
              <a:rPr lang="en-US" dirty="0" smtClean="0"/>
              <a:t>First woman member of </a:t>
            </a:r>
            <a:r>
              <a:rPr lang="en-US" dirty="0" err="1" smtClean="0"/>
              <a:t>IMechE</a:t>
            </a:r>
            <a:r>
              <a:rPr lang="en-US" dirty="0" smtClean="0"/>
              <a:t> and </a:t>
            </a:r>
            <a:r>
              <a:rPr lang="en-US" dirty="0" err="1" smtClean="0"/>
              <a:t>ILocoE</a:t>
            </a:r>
            <a:endParaRPr lang="en-US" dirty="0" smtClean="0"/>
          </a:p>
          <a:p>
            <a:r>
              <a:rPr lang="en-US" dirty="0" smtClean="0"/>
              <a:t>One rejection from </a:t>
            </a:r>
            <a:r>
              <a:rPr lang="en-US" dirty="0" err="1" smtClean="0"/>
              <a:t>IMechE</a:t>
            </a:r>
            <a:r>
              <a:rPr lang="en-US" dirty="0" smtClean="0"/>
              <a:t> and 20 years until </a:t>
            </a:r>
            <a:r>
              <a:rPr lang="en-US" dirty="0" err="1" smtClean="0"/>
              <a:t>MIMechE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2185B65-240A-465E-998D-9B43C073AEB9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0853530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Education and public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Engineering education for girls and young women</a:t>
            </a:r>
          </a:p>
          <a:p>
            <a:r>
              <a:rPr lang="en-US" dirty="0" smtClean="0"/>
              <a:t>Holmes and Leather founded 1946: employed women engineers</a:t>
            </a:r>
          </a:p>
          <a:p>
            <a:r>
              <a:rPr lang="en-US" dirty="0" smtClean="0"/>
              <a:t>WW2: advised on women and munitions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2185B65-240A-465E-998D-9B43C073AEB9}" type="slidenum">
              <a:rPr lang="en-GB" smtClean="0"/>
              <a:pPr>
                <a:defRPr/>
              </a:pPr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657893739"/>
      </p:ext>
    </p:extLst>
  </p:cSld>
  <p:clrMapOvr>
    <a:masterClrMapping/>
  </p:clrMapOvr>
</p:sld>
</file>

<file path=ppt/theme/theme1.xml><?xml version="1.0" encoding="utf-8"?>
<a:theme xmlns:a="http://schemas.openxmlformats.org/drawingml/2006/main" name="BoT presentation IET template">
  <a:themeElements>
    <a:clrScheme name="IET_Templatev2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IET_Templatev2">
      <a:majorFont>
        <a:latin typeface="Calibri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ET_Templatev2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23D6FD597B6AC42889E1CBDA2047089" ma:contentTypeVersion="16" ma:contentTypeDescription="Create a new document." ma:contentTypeScope="" ma:versionID="b997650fa9b53a17e74fd53318360093">
  <xsd:schema xmlns:xsd="http://www.w3.org/2001/XMLSchema" xmlns:xs="http://www.w3.org/2001/XMLSchema" xmlns:p="http://schemas.microsoft.com/office/2006/metadata/properties" xmlns:ns2="03b8fc0c-901f-4d8e-ae17-31f10f8bd40f" xmlns:ns3="e680b06c-1a91-4511-abca-2c27a3c58cac" targetNamespace="http://schemas.microsoft.com/office/2006/metadata/properties" ma:root="true" ma:fieldsID="dbbfbd8b8e5f790d5ed1acad74e94fd7" ns2:_="" ns3:_="">
    <xsd:import namespace="03b8fc0c-901f-4d8e-ae17-31f10f8bd40f"/>
    <xsd:import namespace="e680b06c-1a91-4511-abca-2c27a3c58cac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LengthInSecond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b8fc0c-901f-4d8e-ae17-31f10f8bd40f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1eeb44a9-b924-44d0-8ed9-f8b504a4bac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80b06c-1a91-4511-abca-2c27a3c58cac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f16d7177-aeb3-46e8-b454-89d0af2a3a8c}" ma:internalName="TaxCatchAll" ma:showField="CatchAllData" ma:web="e680b06c-1a91-4511-abca-2c27a3c58ca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7A06E1B-B316-4C6D-BCE7-9A29BE81DFFC}"/>
</file>

<file path=customXml/itemProps2.xml><?xml version="1.0" encoding="utf-8"?>
<ds:datastoreItem xmlns:ds="http://schemas.openxmlformats.org/officeDocument/2006/customXml" ds:itemID="{DE486BC7-AE1B-4B7D-B4BB-AEBCF8953ED9}"/>
</file>

<file path=docProps/app.xml><?xml version="1.0" encoding="utf-8"?>
<Properties xmlns="http://schemas.openxmlformats.org/officeDocument/2006/extended-properties" xmlns:vt="http://schemas.openxmlformats.org/officeDocument/2006/docPropsVTypes">
  <Template>BoT presentation IET template</Template>
  <TotalTime>526</TotalTime>
  <Words>414</Words>
  <Application>Microsoft Macintosh PowerPoint</Application>
  <PresentationFormat>On-screen Show (4:3)</PresentationFormat>
  <Paragraphs>71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BoT presentation IET template</vt:lpstr>
      <vt:lpstr>Engineering opportunities</vt:lpstr>
      <vt:lpstr>Collections in the IET Archives</vt:lpstr>
      <vt:lpstr>Plans for 2014 and beyond</vt:lpstr>
      <vt:lpstr>Women in technical roles in WW1</vt:lpstr>
      <vt:lpstr>Case study 1: Verena Holmes</vt:lpstr>
      <vt:lpstr>Slide 6</vt:lpstr>
      <vt:lpstr>Engineering education</vt:lpstr>
      <vt:lpstr>Career developments and difficulties</vt:lpstr>
      <vt:lpstr>Education and public work</vt:lpstr>
      <vt:lpstr>Case study 2: Hertha Ayrton</vt:lpstr>
      <vt:lpstr>Marriage, motherhood and research</vt:lpstr>
      <vt:lpstr>Further scientific research </vt:lpstr>
      <vt:lpstr>Post war experiences: foundation of WES</vt:lpstr>
      <vt:lpstr>Slide 14</vt:lpstr>
    </vt:vector>
  </TitlesOfParts>
  <Company>Institution of Engineering and Technology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IET Library &amp; Archives for the 21st century</dc:title>
  <dc:creator>Locker,Anne</dc:creator>
  <cp:lastModifiedBy>library</cp:lastModifiedBy>
  <cp:revision>28</cp:revision>
  <dcterms:created xsi:type="dcterms:W3CDTF">2012-10-31T13:16:51Z</dcterms:created>
  <dcterms:modified xsi:type="dcterms:W3CDTF">2013-06-28T09:46:02Z</dcterms:modified>
</cp:coreProperties>
</file>